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6"/>
  </p:notesMasterIdLst>
  <p:handoutMasterIdLst>
    <p:handoutMasterId r:id="rId47"/>
  </p:handoutMasterIdLst>
  <p:sldIdLst>
    <p:sldId id="345" r:id="rId6"/>
    <p:sldId id="258" r:id="rId7"/>
    <p:sldId id="259" r:id="rId8"/>
    <p:sldId id="340" r:id="rId9"/>
    <p:sldId id="314" r:id="rId10"/>
    <p:sldId id="316" r:id="rId11"/>
    <p:sldId id="318" r:id="rId12"/>
    <p:sldId id="319" r:id="rId13"/>
    <p:sldId id="320" r:id="rId14"/>
    <p:sldId id="321" r:id="rId15"/>
    <p:sldId id="356" r:id="rId16"/>
    <p:sldId id="322" r:id="rId17"/>
    <p:sldId id="315" r:id="rId18"/>
    <p:sldId id="336" r:id="rId19"/>
    <p:sldId id="341" r:id="rId20"/>
    <p:sldId id="323" r:id="rId21"/>
    <p:sldId id="342" r:id="rId22"/>
    <p:sldId id="353" r:id="rId23"/>
    <p:sldId id="343" r:id="rId24"/>
    <p:sldId id="330" r:id="rId25"/>
    <p:sldId id="324" r:id="rId26"/>
    <p:sldId id="344" r:id="rId27"/>
    <p:sldId id="354" r:id="rId28"/>
    <p:sldId id="337" r:id="rId29"/>
    <p:sldId id="360" r:id="rId30"/>
    <p:sldId id="310" r:id="rId31"/>
    <p:sldId id="261" r:id="rId32"/>
    <p:sldId id="357" r:id="rId33"/>
    <p:sldId id="260" r:id="rId34"/>
    <p:sldId id="311" r:id="rId35"/>
    <p:sldId id="358" r:id="rId36"/>
    <p:sldId id="362" r:id="rId37"/>
    <p:sldId id="361" r:id="rId38"/>
    <p:sldId id="352" r:id="rId39"/>
    <p:sldId id="350" r:id="rId40"/>
    <p:sldId id="351" r:id="rId41"/>
    <p:sldId id="349" r:id="rId42"/>
    <p:sldId id="346" r:id="rId43"/>
    <p:sldId id="347" r:id="rId44"/>
    <p:sldId id="363" r:id="rId45"/>
  </p:sldIdLst>
  <p:sldSz cx="12192000" cy="6858000"/>
  <p:notesSz cx="7010400" cy="92964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900"/>
    <p:restoredTop sz="87598"/>
  </p:normalViewPr>
  <p:slideViewPr>
    <p:cSldViewPr snapToGrid="0" snapToObjects="1">
      <p:cViewPr varScale="1">
        <p:scale>
          <a:sx n="82" d="100"/>
          <a:sy n="82" d="100"/>
        </p:scale>
        <p:origin x="176" y="1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12/30/20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EC6-DF02-2943-97C7-3CC39145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21DAA-D6EE-5545-83BB-D72E1E5F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9304-E159-F849-B158-24EC8B4E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E9A-EBA9-B04D-9DDC-AAEAA6C8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1E5A-60E5-EF49-B36F-D4D0A4D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0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59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1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SL/QuadClass-Resourc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a/eng.ucsd.edu/quadcopterclas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swanson@cs.ucsd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E1E07A-56AA-CF41-BE52-662B91AD5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0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designs must be ready for manufacturing by the beginning of class on April 30th.</a:t>
            </a:r>
          </a:p>
          <a:p>
            <a:r>
              <a:rPr lang="en-US" dirty="0"/>
              <a:t>Early tape out is possible on May 7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24856" y="1524000"/>
            <a:ext cx="3981088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build your boards.</a:t>
            </a:r>
          </a:p>
          <a:p>
            <a:r>
              <a:rPr lang="en-US" dirty="0"/>
              <a:t>We send off the designs around week 7.</a:t>
            </a:r>
          </a:p>
          <a:p>
            <a:r>
              <a:rPr lang="en-US" dirty="0"/>
              <a:t>It will take about a week to manufacture them.</a:t>
            </a:r>
          </a:p>
          <a:p>
            <a:r>
              <a:rPr lang="en-US" dirty="0"/>
              <a:t>We will mail them to you.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24856" y="1524000"/>
            <a:ext cx="3981088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2509"/>
            <a:ext cx="10972800" cy="1295400"/>
          </a:xfrm>
        </p:spPr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Solder everything to a board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board’s parts.</a:t>
            </a:r>
          </a:p>
          <a:p>
            <a:r>
              <a:rPr lang="en-US" dirty="0"/>
              <a:t>This is hard, so we will do it twice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95509" y="1524000"/>
            <a:ext cx="5239781" cy="46021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96E60A-F796-0847-9E07-0FC6720E2162}"/>
              </a:ext>
            </a:extLst>
          </p:cNvPr>
          <p:cNvGrpSpPr/>
          <p:nvPr/>
        </p:nvGrpSpPr>
        <p:grpSpPr>
          <a:xfrm>
            <a:off x="261257" y="285008"/>
            <a:ext cx="11321143" cy="6282047"/>
            <a:chOff x="261257" y="285008"/>
            <a:chExt cx="11321143" cy="62820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AA1E67D-93CC-0646-9559-7FEE08D2BE41}"/>
                </a:ext>
              </a:extLst>
            </p:cNvPr>
            <p:cNvCxnSpPr/>
            <p:nvPr/>
          </p:nvCxnSpPr>
          <p:spPr>
            <a:xfrm flipH="1">
              <a:off x="261257" y="285008"/>
              <a:ext cx="11321143" cy="62820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F2BEA05-E970-D346-88D3-98D41EB02D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887" y="285008"/>
              <a:ext cx="10996549" cy="62820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A542C-8FA7-774D-8E0C-EF6BD5C0B4B1}"/>
                </a:ext>
              </a:extLst>
            </p:cNvPr>
            <p:cNvSpPr txBox="1"/>
            <p:nvPr/>
          </p:nvSpPr>
          <p:spPr>
            <a:xfrm>
              <a:off x="3922717" y="1353274"/>
              <a:ext cx="4041765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Canceled by COVID</a:t>
              </a:r>
            </a:p>
            <a:p>
              <a:pPr algn="ctr"/>
              <a:r>
                <a:rPr lang="en-US" sz="11500" dirty="0">
                  <a:solidFill>
                    <a:srgbClr val="FF0000"/>
                  </a:solidFill>
                </a:rPr>
                <a:t>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52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send you hardware.</a:t>
            </a:r>
          </a:p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pic>
        <p:nvPicPr>
          <p:cNvPr id="11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51211A69-1FE6-9446-9A00-9EB9952F14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659973" y="844040"/>
            <a:ext cx="3357798" cy="2798973"/>
          </a:xfrm>
        </p:spPr>
      </p:pic>
      <p:pic>
        <p:nvPicPr>
          <p:cNvPr id="13" name="Picture 12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C9C91BA-69BA-2248-8F1A-8ED2AE85C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43952" y="407739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12988"/>
            <a:ext cx="5334000" cy="3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6116664" cy="4602164"/>
          </a:xfrm>
        </p:spPr>
        <p:txBody>
          <a:bodyPr>
            <a:normAutofit/>
          </a:bodyPr>
          <a:lstStyle/>
          <a:p>
            <a:r>
              <a:rPr lang="en-US" dirty="0"/>
              <a:t>Proportional-Integral-Derivative (PID)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Yaw first</a:t>
            </a:r>
          </a:p>
          <a:p>
            <a:pPr lvl="1"/>
            <a:r>
              <a:rPr lang="en-US" dirty="0"/>
              <a:t>Then Pitch/Roll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042150" y="2370931"/>
            <a:ext cx="3746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48824"/>
            <a:ext cx="5334000" cy="37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962900" y="287258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55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962900" y="287258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CSE176e/276e:  Robotic Systems Design and Implementation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799" y="2920909"/>
            <a:ext cx="8534400" cy="20067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Homepage: </a:t>
            </a:r>
            <a:r>
              <a:rPr lang="en-US" dirty="0">
                <a:hlinkClick r:id="rId3"/>
              </a:rPr>
              <a:t>http://goo.gl/XYwuoy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02AEC-BE5A-634D-A3C7-E60E160C8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728" y="5562600"/>
            <a:ext cx="8756543" cy="1295400"/>
          </a:xfrm>
        </p:spPr>
        <p:txBody>
          <a:bodyPr/>
          <a:lstStyle/>
          <a:p>
            <a:r>
              <a:rPr lang="en-US" dirty="0"/>
              <a:t>To achieve great things, two things are needed: a plan and not quite enough time.</a:t>
            </a:r>
          </a:p>
          <a:p>
            <a:r>
              <a:rPr lang="en-US" dirty="0"/>
              <a:t>--Leonard Bernstein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3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Eagle labs will be on your own.</a:t>
            </a:r>
          </a:p>
          <a:p>
            <a:r>
              <a:rPr lang="en-US" dirty="0"/>
              <a:t>The rest are completed in pairs of your choosing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3359106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The early weeks there will some 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00186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Sometimes you will work on 3 labs at once.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end-of-class next Tuesday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D810AE9-2750-B34A-B0A5-3C565FFFC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2601" y="9805"/>
            <a:ext cx="7809399" cy="68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3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class will move quickly.</a:t>
            </a:r>
          </a:p>
          <a:p>
            <a:r>
              <a:rPr lang="en-US" dirty="0"/>
              <a:t>You need to meet the check points to succeed.  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the 14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B8ABC-7C3E-5A44-9F38-8CB954CD7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EC66A-7448-B743-B251-80929F67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481" y="1293652"/>
            <a:ext cx="6892919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2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Lab Materials</a:t>
            </a:r>
          </a:p>
          <a:p>
            <a:pPr lvl="1"/>
            <a:r>
              <a:rPr lang="en-US" sz="2400" dirty="0"/>
              <a:t>Distributed via </a:t>
            </a:r>
            <a:r>
              <a:rPr lang="en-US" sz="2400" dirty="0" err="1"/>
              <a:t>github</a:t>
            </a:r>
            <a:r>
              <a:rPr lang="en-US" sz="2400" dirty="0"/>
              <a:t> classroom.</a:t>
            </a:r>
          </a:p>
          <a:p>
            <a:pPr lvl="1"/>
            <a:r>
              <a:rPr lang="en-US" sz="2400" dirty="0"/>
              <a:t>You’ll need a </a:t>
            </a:r>
            <a:r>
              <a:rPr lang="en-US" sz="2400" dirty="0" err="1"/>
              <a:t>github</a:t>
            </a:r>
            <a:r>
              <a:rPr lang="en-US" sz="2400" dirty="0"/>
              <a:t> account.</a:t>
            </a:r>
          </a:p>
          <a:p>
            <a:pPr lvl="1"/>
            <a:r>
              <a:rPr lang="en-US" sz="2400" dirty="0"/>
              <a:t>You’ll need to know how to use </a:t>
            </a:r>
            <a:r>
              <a:rPr lang="en-US" sz="2400" dirty="0" err="1"/>
              <a:t>git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To access the lab materials, click on the invitation link included in each lab.</a:t>
            </a:r>
          </a:p>
          <a:p>
            <a:r>
              <a:rPr lang="en-US" sz="2800" dirty="0"/>
              <a:t>Hardware</a:t>
            </a:r>
          </a:p>
          <a:p>
            <a:pPr lvl="1"/>
            <a:r>
              <a:rPr lang="en-US" sz="2400" dirty="0"/>
              <a:t>We will be shipping you kits.</a:t>
            </a:r>
          </a:p>
          <a:p>
            <a:r>
              <a:rPr lang="en-US" sz="2800" dirty="0"/>
              <a:t>Readings</a:t>
            </a:r>
          </a:p>
          <a:p>
            <a:pPr lvl="1"/>
            <a:r>
              <a:rPr lang="en-US" sz="2400" dirty="0"/>
              <a:t>There’s no textbook, but there are some pre-recorded lectures and demos you’ll need to watch.</a:t>
            </a:r>
          </a:p>
        </p:txBody>
      </p:sp>
    </p:spTree>
    <p:extLst>
      <p:ext uri="{BB962C8B-B14F-4D97-AF65-F5344CB8AC3E}">
        <p14:creationId xmlns:p14="http://schemas.microsoft.com/office/powerpoint/2010/main" val="34804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ECB1-3809-1F44-AD2B-2F43BCB0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5190-B7E1-D043-9632-9A6F2BC4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will be shipping you lab equipment at the end of week 2</a:t>
            </a:r>
          </a:p>
          <a:p>
            <a:pPr lvl="1"/>
            <a:r>
              <a:rPr lang="en-US" dirty="0"/>
              <a:t>As part of a lab 1, you’ll fill out a form with your current mailing address (i.e., where we can ship you something)</a:t>
            </a:r>
          </a:p>
          <a:p>
            <a:r>
              <a:rPr lang="en-US" dirty="0"/>
              <a:t>It will ship when (roughly) you officially register for the class.</a:t>
            </a:r>
          </a:p>
          <a:p>
            <a:r>
              <a:rPr lang="en-US" dirty="0"/>
              <a:t>You will ship the hardware back to us at the end of the quarter.</a:t>
            </a:r>
          </a:p>
          <a:p>
            <a:r>
              <a:rPr lang="en-US" dirty="0"/>
              <a:t>We will ship you spare parts as needed.</a:t>
            </a:r>
          </a:p>
          <a:p>
            <a:pPr lvl="1"/>
            <a:r>
              <a:rPr lang="en-US" dirty="0"/>
              <a:t>Do your best to avoid this.  We aren’t Amazon, so there will be some lag.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17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506F2-B072-2D40-9E0D-E68C35F91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8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There are 3 projects in this class you must complete: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Design a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flight control 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your quadcopter to fly.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25% class participation and </a:t>
            </a:r>
            <a:r>
              <a:rPr lang="en-US"/>
              <a:t>reading quizzes</a:t>
            </a:r>
            <a:endParaRPr lang="en-US" dirty="0"/>
          </a:p>
          <a:p>
            <a:pPr lvl="1"/>
            <a:r>
              <a:rPr lang="en-US" dirty="0"/>
              <a:t>30% PCB Design</a:t>
            </a:r>
          </a:p>
          <a:p>
            <a:pPr lvl="1"/>
            <a:r>
              <a:rPr lang="en-US" dirty="0"/>
              <a:t>30% flight control software (i.e., flying reference design)</a:t>
            </a:r>
          </a:p>
          <a:p>
            <a:pPr lvl="1"/>
            <a:r>
              <a:rPr lang="en-US" dirty="0"/>
              <a:t>15% Flying </a:t>
            </a:r>
            <a:r>
              <a:rPr lang="en-US" strike="sngStrike" dirty="0"/>
              <a:t>custom</a:t>
            </a:r>
            <a:r>
              <a:rPr lang="en-US" dirty="0"/>
              <a:t> quadcopter</a:t>
            </a:r>
          </a:p>
          <a:p>
            <a:r>
              <a:rPr lang="en-US" dirty="0"/>
              <a:t>No final or exams</a:t>
            </a:r>
          </a:p>
          <a:p>
            <a:r>
              <a:rPr lang="en-US" dirty="0"/>
              <a:t>Lots of demos with me and/or the TA</a:t>
            </a:r>
          </a:p>
        </p:txBody>
      </p:sp>
    </p:spTree>
    <p:extLst>
      <p:ext uri="{BB962C8B-B14F-4D97-AF65-F5344CB8AC3E}">
        <p14:creationId xmlns:p14="http://schemas.microsoft.com/office/powerpoint/2010/main" val="841648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369"/>
            <a:ext cx="10972800" cy="49327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3 projects in this class you must complete: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Design a PCB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flight control 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your quadcopter to fly.</a:t>
            </a:r>
          </a:p>
          <a:p>
            <a:r>
              <a:rPr lang="en-US" dirty="0"/>
              <a:t>Grading breakdown (tentative)</a:t>
            </a:r>
          </a:p>
          <a:p>
            <a:pPr lvl="1"/>
            <a:r>
              <a:rPr lang="en-US" dirty="0"/>
              <a:t>20% class participation</a:t>
            </a:r>
          </a:p>
          <a:p>
            <a:pPr lvl="1"/>
            <a:r>
              <a:rPr lang="en-US" dirty="0"/>
              <a:t>10% reading quizzes </a:t>
            </a:r>
          </a:p>
          <a:p>
            <a:pPr lvl="1"/>
            <a:r>
              <a:rPr lang="en-US" dirty="0"/>
              <a:t>30% PCB Design</a:t>
            </a:r>
          </a:p>
          <a:p>
            <a:pPr lvl="1"/>
            <a:r>
              <a:rPr lang="en-US" dirty="0"/>
              <a:t>30% flying reference design</a:t>
            </a:r>
          </a:p>
          <a:p>
            <a:pPr lvl="1"/>
            <a:r>
              <a:rPr lang="en-US" dirty="0"/>
              <a:t>0.5% extra credit for taking a survey about online engineering classes during COVID</a:t>
            </a:r>
          </a:p>
          <a:p>
            <a:r>
              <a:rPr lang="en-US" dirty="0"/>
              <a:t>No final or exams</a:t>
            </a:r>
          </a:p>
          <a:p>
            <a:r>
              <a:rPr lang="en-US" dirty="0"/>
              <a:t>Lots of demos with me and/or the TA</a:t>
            </a:r>
          </a:p>
        </p:txBody>
      </p:sp>
    </p:spTree>
    <p:extLst>
      <p:ext uri="{BB962C8B-B14F-4D97-AF65-F5344CB8AC3E}">
        <p14:creationId xmlns:p14="http://schemas.microsoft.com/office/powerpoint/2010/main" val="99133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390662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r>
              <a:rPr lang="en-US" strike="sngStrike" dirty="0"/>
              <a:t>Build</a:t>
            </a:r>
            <a:r>
              <a:rPr lang="en-US" dirty="0"/>
              <a:t> Design and program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You’ll 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You won’t learn</a:t>
            </a:r>
          </a:p>
          <a:p>
            <a:pPr lvl="1"/>
            <a:r>
              <a:rPr lang="en-US" dirty="0"/>
              <a:t>In-depth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7E4FF5-880B-1849-8E09-50058C84430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57383"/>
            <a:ext cx="5334000" cy="43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65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will meet online (as we are now)</a:t>
            </a:r>
          </a:p>
          <a:p>
            <a:r>
              <a:rPr lang="en-US" dirty="0"/>
              <a:t>The lectures will either be live or pre-recorded (in which case you should watch beforehand)</a:t>
            </a:r>
          </a:p>
          <a:p>
            <a:r>
              <a:rPr lang="en-US" dirty="0"/>
              <a:t>You should set aside the class meeting time to work on your project.</a:t>
            </a:r>
          </a:p>
          <a:p>
            <a:pPr lvl="1"/>
            <a:r>
              <a:rPr lang="en-US" dirty="0"/>
              <a:t>Course staff will be readily accessible for questions.</a:t>
            </a:r>
          </a:p>
          <a:p>
            <a:pPr lvl="1"/>
            <a:r>
              <a:rPr lang="en-US" dirty="0"/>
              <a:t>Your group-mate has that time available as well.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Tuesday and Thursday</a:t>
            </a:r>
          </a:p>
          <a:p>
            <a:pPr lvl="1"/>
            <a:r>
              <a:rPr lang="en-US" dirty="0"/>
              <a:t>This includes lecture and lab, but since we are online the line is fuzzy</a:t>
            </a:r>
          </a:p>
          <a:p>
            <a:pPr lvl="1"/>
            <a:r>
              <a:rPr lang="en-US" b="1" i="1" dirty="0"/>
              <a:t>You must be available for the whole time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This doesn’t mean you have to be online an ”present” the whole time every day, but you should not book anything else during class.</a:t>
            </a:r>
          </a:p>
        </p:txBody>
      </p:sp>
    </p:spTree>
    <p:extLst>
      <p:ext uri="{BB962C8B-B14F-4D97-AF65-F5344CB8AC3E}">
        <p14:creationId xmlns:p14="http://schemas.microsoft.com/office/powerpoint/2010/main" val="989339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7918"/>
            <a:ext cx="109728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meet online (as we are now)</a:t>
            </a:r>
          </a:p>
          <a:p>
            <a:r>
              <a:rPr lang="en-US" dirty="0"/>
              <a:t>The lectures will either be live or pre-recorded (Watch before class)</a:t>
            </a:r>
          </a:p>
          <a:p>
            <a:pPr lvl="1"/>
            <a:r>
              <a:rPr lang="en-US" dirty="0"/>
              <a:t>We’ll go over questions for recorded lectures in class</a:t>
            </a:r>
          </a:p>
          <a:p>
            <a:pPr lvl="1"/>
            <a:r>
              <a:rPr lang="en-US" dirty="0"/>
              <a:t>Ask questions via </a:t>
            </a:r>
            <a:r>
              <a:rPr lang="en-US" dirty="0" err="1"/>
              <a:t>Sli.do</a:t>
            </a:r>
            <a:endParaRPr lang="en-US" dirty="0"/>
          </a:p>
          <a:p>
            <a:r>
              <a:rPr lang="en-US" dirty="0"/>
              <a:t>You should set aside the class meeting time to work on your project.</a:t>
            </a:r>
          </a:p>
          <a:p>
            <a:pPr lvl="1"/>
            <a:r>
              <a:rPr lang="en-US" dirty="0"/>
              <a:t>Course staff will be readily accessible for questions.</a:t>
            </a:r>
          </a:p>
          <a:p>
            <a:pPr lvl="1"/>
            <a:r>
              <a:rPr lang="en-US" dirty="0"/>
              <a:t>Your group-mate has that time available as well.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Tuesday and Thursday</a:t>
            </a:r>
          </a:p>
          <a:p>
            <a:pPr lvl="1"/>
            <a:r>
              <a:rPr lang="en-US" dirty="0"/>
              <a:t>If possible, you should attend synchronously.</a:t>
            </a:r>
          </a:p>
        </p:txBody>
      </p:sp>
    </p:spTree>
    <p:extLst>
      <p:ext uri="{BB962C8B-B14F-4D97-AF65-F5344CB8AC3E}">
        <p14:creationId xmlns:p14="http://schemas.microsoft.com/office/powerpoint/2010/main" val="3252861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6CAF-095D-B04E-B6C7-E9862C2D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309E6-AD5C-D643-8C60-FF4E43DA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Starting points: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https://github.com/NVSL/QuadClass-Resources</a:t>
            </a:r>
            <a:endParaRPr lang="en-US" dirty="0"/>
          </a:p>
          <a:p>
            <a:pPr lvl="1"/>
            <a:r>
              <a:rPr lang="en-US" dirty="0"/>
              <a:t>Home page: </a:t>
            </a:r>
            <a:r>
              <a:rPr lang="en-US" dirty="0">
                <a:hlinkClick r:id="rId4"/>
              </a:rPr>
              <a:t>https://sites.google.com/a/eng.ucsd.edu/quadcopterclass/</a:t>
            </a:r>
            <a:endParaRPr lang="en-US" dirty="0"/>
          </a:p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(Pre)recorded and available online (YouTube and/or Canvas) – find them in the course schedule</a:t>
            </a:r>
          </a:p>
          <a:p>
            <a:pPr lvl="1"/>
            <a:r>
              <a:rPr lang="en-US" dirty="0"/>
              <a:t>The slides are in the “Resources” git repo under “Lecture Slides” and in the ‘labs’ directories.</a:t>
            </a:r>
          </a:p>
          <a:p>
            <a:r>
              <a:rPr lang="en-US" dirty="0"/>
              <a:t>Office hours/lab time consultation</a:t>
            </a:r>
          </a:p>
          <a:p>
            <a:pPr lvl="1"/>
            <a:r>
              <a:rPr lang="en-US" dirty="0"/>
              <a:t>Office hours will be recorded too and posted online (maybe with audio transcripts)</a:t>
            </a:r>
          </a:p>
          <a:p>
            <a:pPr lvl="1"/>
            <a:r>
              <a:rPr lang="en-US" dirty="0"/>
              <a:t>YOUR INTERACTIONS ON ZOOM DURING LAB TIME ARE NOT PRIVATE</a:t>
            </a:r>
          </a:p>
          <a:p>
            <a:pPr lvl="2"/>
            <a:r>
              <a:rPr lang="en-US" dirty="0"/>
              <a:t>If you need to talk to talk to the course staff confidentially, ask us to pause the recording.</a:t>
            </a:r>
          </a:p>
          <a:p>
            <a:pPr lvl="2"/>
            <a:r>
              <a:rPr lang="en-US" dirty="0"/>
              <a:t>Or set up another time.</a:t>
            </a:r>
          </a:p>
        </p:txBody>
      </p:sp>
    </p:spTree>
    <p:extLst>
      <p:ext uri="{BB962C8B-B14F-4D97-AF65-F5344CB8AC3E}">
        <p14:creationId xmlns:p14="http://schemas.microsoft.com/office/powerpoint/2010/main" val="3158593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2DFB-5890-9E46-A83E-544B2E81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Waitlist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3046-8D13-904A-8DA1-E1C2682A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course is over-subscribed.</a:t>
            </a:r>
          </a:p>
          <a:p>
            <a:r>
              <a:rPr lang="en-US" dirty="0"/>
              <a:t>There is a hard limit of ~22 people in the class (set by the number of hardware setups we have)</a:t>
            </a:r>
          </a:p>
          <a:p>
            <a:r>
              <a:rPr lang="en-US" dirty="0"/>
              <a:t>My goal is to fill those ~22 slots.</a:t>
            </a:r>
          </a:p>
          <a:p>
            <a:r>
              <a:rPr lang="en-US" dirty="0"/>
              <a:t>No one is currently enrolled and no one is on the official waitlist.</a:t>
            </a:r>
          </a:p>
          <a:p>
            <a:r>
              <a:rPr lang="en-US" dirty="0"/>
              <a:t>At the end of week 2, I will see who has been showing up and turning in work.</a:t>
            </a:r>
          </a:p>
          <a:p>
            <a:r>
              <a:rPr lang="en-US" dirty="0"/>
              <a:t>I’ll clear those people to add in order of the number you received via email.</a:t>
            </a:r>
          </a:p>
          <a:p>
            <a:r>
              <a:rPr lang="en-US" dirty="0"/>
              <a:t>Based on bast experience I would guess that students with numbers up to about 35 have a chance of getting in.  </a:t>
            </a:r>
          </a:p>
          <a:p>
            <a:pPr lvl="1"/>
            <a:r>
              <a:rPr lang="en-US" dirty="0"/>
              <a:t>A lot of people don’t show up.</a:t>
            </a:r>
          </a:p>
        </p:txBody>
      </p:sp>
    </p:spTree>
    <p:extLst>
      <p:ext uri="{BB962C8B-B14F-4D97-AF65-F5344CB8AC3E}">
        <p14:creationId xmlns:p14="http://schemas.microsoft.com/office/powerpoint/2010/main" val="836707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CEF5-1F09-F040-BA20-857AFB08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1AFE-5F14-DF46-A12B-48CF4A2B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Synchronous help (During class/lab)</a:t>
            </a:r>
          </a:p>
          <a:p>
            <a:pPr lvl="1"/>
            <a:r>
              <a:rPr lang="en-US" dirty="0"/>
              <a:t>Get on zoom.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autograder</a:t>
            </a:r>
            <a:r>
              <a:rPr lang="en-US" dirty="0"/>
              <a:t> to queue for help (if we get this working)</a:t>
            </a:r>
          </a:p>
          <a:p>
            <a:r>
              <a:rPr lang="en-US" dirty="0"/>
              <a:t>Asynchronous help (other times)</a:t>
            </a:r>
          </a:p>
          <a:p>
            <a:pPr lvl="1"/>
            <a:r>
              <a:rPr lang="en-US" dirty="0"/>
              <a:t>Piazza</a:t>
            </a:r>
          </a:p>
          <a:p>
            <a:r>
              <a:rPr lang="en-US" dirty="0"/>
              <a:t>Course topics</a:t>
            </a:r>
          </a:p>
          <a:p>
            <a:pPr lvl="1"/>
            <a:r>
              <a:rPr lang="en-US" dirty="0"/>
              <a:t>Eagle, schematics, board layout – Steve</a:t>
            </a:r>
          </a:p>
          <a:p>
            <a:pPr lvl="1"/>
            <a:r>
              <a:rPr lang="en-US" dirty="0"/>
              <a:t>Flight control software – Steve or </a:t>
            </a:r>
            <a:r>
              <a:rPr lang="en-US" dirty="0" err="1"/>
              <a:t>Shiladitya</a:t>
            </a:r>
            <a:endParaRPr lang="en-US" dirty="0"/>
          </a:p>
          <a:p>
            <a:pPr lvl="1"/>
            <a:r>
              <a:rPr lang="en-US" dirty="0"/>
              <a:t>Equipment problems – </a:t>
            </a:r>
            <a:r>
              <a:rPr lang="en-US" dirty="0" err="1"/>
              <a:t>Shiladitya</a:t>
            </a:r>
            <a:r>
              <a:rPr lang="en-US" dirty="0"/>
              <a:t> and escalate to Steve as needed</a:t>
            </a:r>
          </a:p>
          <a:p>
            <a:r>
              <a:rPr lang="en-US" dirty="0"/>
              <a:t>Other topics</a:t>
            </a:r>
          </a:p>
          <a:p>
            <a:pPr lvl="1"/>
            <a:r>
              <a:rPr lang="en-US" dirty="0"/>
              <a:t>Health issues, </a:t>
            </a:r>
            <a:r>
              <a:rPr lang="en-US" dirty="0" err="1"/>
              <a:t>etc</a:t>
            </a:r>
            <a:r>
              <a:rPr lang="en-US" dirty="0"/>
              <a:t> . – email </a:t>
            </a:r>
            <a:r>
              <a:rPr lang="en-US" dirty="0">
                <a:hlinkClick r:id="rId3"/>
              </a:rPr>
              <a:t>swanson@cs.ucsd.edu</a:t>
            </a:r>
            <a:r>
              <a:rPr lang="en-US" dirty="0"/>
              <a:t> (Not piazza)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92839-633A-3242-991F-87793D4AE0E9}"/>
              </a:ext>
            </a:extLst>
          </p:cNvPr>
          <p:cNvSpPr txBox="1"/>
          <p:nvPr/>
        </p:nvSpPr>
        <p:spPr>
          <a:xfrm>
            <a:off x="340963" y="10771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0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873D-D188-D44A-8661-389F1B0B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In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1B5C-AB1A-1B43-86A3-621EC135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will me in person for specific needs</a:t>
            </a:r>
          </a:p>
          <a:p>
            <a:pPr lvl="1"/>
            <a:r>
              <a:rPr lang="en-US" dirty="0"/>
              <a:t>Distribute equipment</a:t>
            </a:r>
          </a:p>
          <a:p>
            <a:pPr lvl="1"/>
            <a:r>
              <a:rPr lang="en-US" dirty="0"/>
              <a:t>PCB assembly and bring up labs.</a:t>
            </a:r>
          </a:p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http://makerspace.ucsd.edu/access/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Obviously, if you are sick, don’t come in.</a:t>
            </a:r>
          </a:p>
          <a:p>
            <a:pPr lvl="1"/>
            <a:r>
              <a:rPr lang="en-US" dirty="0"/>
              <a:t>The assembly labs are easy to delay.</a:t>
            </a:r>
          </a:p>
          <a:p>
            <a:pPr lvl="1"/>
            <a:r>
              <a:rPr lang="en-US" dirty="0"/>
              <a:t>If you have a prolonged illness or need to self-isolate, I will accommodate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7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DB7B-8660-454E-A4B2-5327AFFE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4FA1-292C-864A-B24C-5A8D616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I’m going to try to make this class work</a:t>
            </a:r>
          </a:p>
          <a:p>
            <a:r>
              <a:rPr lang="en-US" dirty="0"/>
              <a:t>Key assumptions underlying the class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a computer.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reference hardware to work 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access to moderately sophisticated soldering equipment.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time and space to debug a PCB.</a:t>
            </a:r>
          </a:p>
          <a:p>
            <a:r>
              <a:rPr lang="en-US" dirty="0"/>
              <a:t>Pessimistic outcome (1)</a:t>
            </a:r>
          </a:p>
          <a:p>
            <a:pPr lvl="1"/>
            <a:r>
              <a:rPr lang="en-US" dirty="0"/>
              <a:t>You are able to design a custom quadcopter.</a:t>
            </a:r>
          </a:p>
          <a:p>
            <a:r>
              <a:rPr lang="en-US" dirty="0"/>
              <a:t>Realistic outcome (1 + 2)</a:t>
            </a:r>
          </a:p>
          <a:p>
            <a:pPr lvl="1"/>
            <a:r>
              <a:rPr lang="en-US" dirty="0"/>
              <a:t>You are able to design a custom quadcopter and fly a reference design.</a:t>
            </a:r>
          </a:p>
          <a:p>
            <a:r>
              <a:rPr lang="en-US" strike="sngStrike" dirty="0"/>
              <a:t>Optimistic outcome (1 + 2 + 3 + 4)</a:t>
            </a:r>
          </a:p>
          <a:p>
            <a:pPr lvl="1"/>
            <a:r>
              <a:rPr lang="en-US" strike="sngStrike" dirty="0"/>
              <a:t>You are able to design, build, and fly a custom quadcopter.</a:t>
            </a:r>
          </a:p>
        </p:txBody>
      </p:sp>
    </p:spTree>
    <p:extLst>
      <p:ext uri="{BB962C8B-B14F-4D97-AF65-F5344CB8AC3E}">
        <p14:creationId xmlns:p14="http://schemas.microsoft.com/office/powerpoint/2010/main" val="689171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Tuesday; 12:30-1 and Thursday</a:t>
            </a:r>
          </a:p>
          <a:p>
            <a:pPr lvl="1"/>
            <a:r>
              <a:rPr lang="en-US" dirty="0"/>
              <a:t>10-11 on Tuesdays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550617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this class</a:t>
            </a:r>
          </a:p>
          <a:p>
            <a:r>
              <a:rPr lang="en-US" dirty="0"/>
              <a:t>I collect data from students to measure its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29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</a:t>
            </a:r>
            <a:r>
              <a:rPr lang="en-US"/>
              <a:t>survey.</a:t>
            </a:r>
          </a:p>
          <a:p>
            <a:r>
              <a:rPr lang="en-US" dirty="0"/>
              <a:t>Submit 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274354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7240DF-B126-B440-A4C9-BA9A2027B2DE}"/>
              </a:ext>
            </a:extLst>
          </p:cNvPr>
          <p:cNvGrpSpPr/>
          <p:nvPr/>
        </p:nvGrpSpPr>
        <p:grpSpPr>
          <a:xfrm>
            <a:off x="7422077" y="3788229"/>
            <a:ext cx="2343397" cy="1288209"/>
            <a:chOff x="261257" y="285008"/>
            <a:chExt cx="11321143" cy="920894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CF7B64F-D48F-7A4E-90B5-73DB6815E25E}"/>
                </a:ext>
              </a:extLst>
            </p:cNvPr>
            <p:cNvCxnSpPr/>
            <p:nvPr/>
          </p:nvCxnSpPr>
          <p:spPr>
            <a:xfrm flipH="1">
              <a:off x="261257" y="285008"/>
              <a:ext cx="11321143" cy="62820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FF22C4F-37BB-C04A-AEA9-0AB3CDEC3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887" y="285008"/>
              <a:ext cx="10996549" cy="628204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B4DD21-FE63-4D46-9811-DE69604F1467}"/>
                </a:ext>
              </a:extLst>
            </p:cNvPr>
            <p:cNvSpPr txBox="1"/>
            <p:nvPr/>
          </p:nvSpPr>
          <p:spPr>
            <a:xfrm>
              <a:off x="3922715" y="1353272"/>
              <a:ext cx="4041765" cy="814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Canceled by COVID</a:t>
              </a:r>
            </a:p>
            <a:p>
              <a:pPr algn="ctr"/>
              <a:r>
                <a:rPr lang="en-US" sz="4400" dirty="0">
                  <a:solidFill>
                    <a:srgbClr val="FF0000"/>
                  </a:solidFill>
                </a:rPr>
                <a:t>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031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50CA-1D81-3F4A-977C-F5B62EE1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BD6B-9B60-EF48-9978-680D60691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effective way to collect/answer questions about the pre-recorded lectures?</a:t>
            </a:r>
          </a:p>
          <a:p>
            <a:r>
              <a:rPr lang="en-US" dirty="0"/>
              <a:t>What’s the most effective way to manage virtual office hours?</a:t>
            </a:r>
          </a:p>
          <a:p>
            <a:r>
              <a:rPr lang="en-US" dirty="0"/>
              <a:t>What’s the best idea you’ve seen in teaching an online course?</a:t>
            </a:r>
          </a:p>
        </p:txBody>
      </p:sp>
    </p:spTree>
    <p:extLst>
      <p:ext uri="{BB962C8B-B14F-4D97-AF65-F5344CB8AC3E}">
        <p14:creationId xmlns:p14="http://schemas.microsoft.com/office/powerpoint/2010/main" val="336648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F1474-B526-1F41-97EE-1FC333DDF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</a:t>
            </a:r>
            <a:r>
              <a:rPr lang="en-US" dirty="0">
                <a:solidFill>
                  <a:srgbClr val="FF0000"/>
                </a:solidFill>
              </a:rPr>
              <a:t>in 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EFE8B-0468-A341-9B88-E324787EC85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42100" y="1539081"/>
            <a:ext cx="4546600" cy="4572000"/>
          </a:xfrm>
        </p:spPr>
      </p:pic>
    </p:spTree>
    <p:extLst>
      <p:ext uri="{BB962C8B-B14F-4D97-AF65-F5344CB8AC3E}">
        <p14:creationId xmlns:p14="http://schemas.microsoft.com/office/powerpoint/2010/main" val="123460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some parts in Eagle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55071"/>
            <a:ext cx="5334000" cy="3740020"/>
          </a:xfrm>
        </p:spPr>
      </p:pic>
    </p:spTree>
    <p:extLst>
      <p:ext uri="{BB962C8B-B14F-4D97-AF65-F5344CB8AC3E}">
        <p14:creationId xmlns:p14="http://schemas.microsoft.com/office/powerpoint/2010/main" val="43157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64389"/>
            <a:ext cx="5334000" cy="35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447975" y="1524000"/>
            <a:ext cx="4934849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38f6e7a2-40cf-4302-a1d0-9363e537b5a7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25385</TotalTime>
  <Words>1987</Words>
  <Application>Microsoft Macintosh PowerPoint</Application>
  <PresentationFormat>Widescreen</PresentationFormat>
  <Paragraphs>278</Paragraphs>
  <Slides>40</Slides>
  <Notes>3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Myriad Pro</vt:lpstr>
      <vt:lpstr>Myriad Pro Semibold</vt:lpstr>
      <vt:lpstr>Office Theme</vt:lpstr>
      <vt:lpstr>Take Roll</vt:lpstr>
      <vt:lpstr>CSE176e/276e:  Robotic Systems Design and Implementation</vt:lpstr>
      <vt:lpstr>Course Goals</vt:lpstr>
      <vt:lpstr>Course Schedule Outline</vt:lpstr>
      <vt:lpstr>Lab Overviews</vt:lpstr>
      <vt:lpstr>Introduction To Eagle</vt:lpstr>
      <vt:lpstr>Building Part Libraries in Eagle</vt:lpstr>
      <vt:lpstr>Building The Quadcopter Schematic</vt:lpstr>
      <vt:lpstr>Laying Out The Board</vt:lpstr>
      <vt:lpstr>Manufacturing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Return Hardware</vt:lpstr>
      <vt:lpstr>Lab Logistics</vt:lpstr>
      <vt:lpstr>Teams</vt:lpstr>
      <vt:lpstr>The Lab Schedule</vt:lpstr>
      <vt:lpstr>Schedule</vt:lpstr>
      <vt:lpstr>Schedule</vt:lpstr>
      <vt:lpstr>Lab Materials</vt:lpstr>
      <vt:lpstr>Shipping Equipment</vt:lpstr>
      <vt:lpstr>Course Logistics</vt:lpstr>
      <vt:lpstr>Grades and Stuff</vt:lpstr>
      <vt:lpstr>Grades and Stuff</vt:lpstr>
      <vt:lpstr>This is an Intensive, Hands-on Class</vt:lpstr>
      <vt:lpstr>Logistics -- Online</vt:lpstr>
      <vt:lpstr>Logistics -- Online</vt:lpstr>
      <vt:lpstr>Where to Get Course Materials</vt:lpstr>
      <vt:lpstr>The Waitlist </vt:lpstr>
      <vt:lpstr>Getting Help</vt:lpstr>
      <vt:lpstr>Logistics -- In Person</vt:lpstr>
      <vt:lpstr>COVID Caveats</vt:lpstr>
      <vt:lpstr>Lab Space</vt:lpstr>
      <vt:lpstr>Research Opt-Out</vt:lpstr>
      <vt:lpstr>Self-evaluation Survey</vt:lpstr>
      <vt:lpstr>Questions For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29</cp:revision>
  <cp:lastPrinted>2017-05-11T20:43:55Z</cp:lastPrinted>
  <dcterms:created xsi:type="dcterms:W3CDTF">2019-07-17T06:14:48Z</dcterms:created>
  <dcterms:modified xsi:type="dcterms:W3CDTF">2021-01-05T19:31:43Z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